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BE"/>
    <a:srgbClr val="008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57"/>
    <p:restoredTop sz="94713"/>
  </p:normalViewPr>
  <p:slideViewPr>
    <p:cSldViewPr snapToGrid="0" showGuides="1">
      <p:cViewPr varScale="1">
        <p:scale>
          <a:sx n="240" d="100"/>
          <a:sy n="240" d="100"/>
        </p:scale>
        <p:origin x="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00123-7D42-0047-9C98-5ED938A8082F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47A5D-D93C-3347-AF93-CF43D47351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0337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47A5D-D93C-3347-AF93-CF43D47351D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450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47A5D-D93C-3347-AF93-CF43D47351D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34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47A5D-D93C-3347-AF93-CF43D47351D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05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1739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922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11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93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34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81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9809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94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947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4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EC7DB-86BC-BC47-992D-E3DAC6CD6165}" type="datetimeFigureOut">
              <a:rPr lang="de-DE" smtClean="0"/>
              <a:t>29.09.22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CE435-CE2C-3943-8B58-B781EF88DB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6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6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13E96FD3-FCEE-FC18-26B0-525452F0317C}"/>
              </a:ext>
            </a:extLst>
          </p:cNvPr>
          <p:cNvSpPr/>
          <p:nvPr/>
        </p:nvSpPr>
        <p:spPr>
          <a:xfrm>
            <a:off x="351694" y="346282"/>
            <a:ext cx="8451436" cy="4449753"/>
          </a:xfrm>
          <a:prstGeom prst="roundRect">
            <a:avLst>
              <a:gd name="adj" fmla="val 52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F925F016-96DB-D39D-F403-D2146BCD2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1694" y="543003"/>
            <a:ext cx="8959139" cy="391278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101FFB5-C7C6-5F2E-6744-B189638902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1483" y="4382554"/>
            <a:ext cx="810429" cy="27601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F01CD193-9B29-ACE3-2EEE-2EFF604442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8864" y="2614191"/>
            <a:ext cx="369490" cy="42783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0921EBD4-86CC-B136-D288-22FFB6C53F3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r="14300"/>
          <a:stretch/>
        </p:blipFill>
        <p:spPr>
          <a:xfrm>
            <a:off x="596590" y="619285"/>
            <a:ext cx="2714881" cy="1449488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134EF283-EF72-D3F5-8394-E66344B1E1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43800" y="3223466"/>
            <a:ext cx="1459418" cy="1445585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C60D748-264A-8B83-DEC9-FD4A72C6F0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209936" y="4175555"/>
            <a:ext cx="2571138" cy="165424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C021261-12BE-92F9-92CD-7E8EB56EF67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467095" y="4445044"/>
            <a:ext cx="1487784" cy="24465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3C28846-E9D9-6B47-613E-46F32498BB64}"/>
              </a:ext>
            </a:extLst>
          </p:cNvPr>
          <p:cNvSpPr txBox="1"/>
          <p:nvPr/>
        </p:nvSpPr>
        <p:spPr>
          <a:xfrm>
            <a:off x="1330770" y="3378835"/>
            <a:ext cx="1316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Mein Beitrag für </a:t>
            </a:r>
            <a:b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meine Gesundheit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ED1DA60-0CE8-1158-1328-619BF81BE189}"/>
              </a:ext>
            </a:extLst>
          </p:cNvPr>
          <p:cNvSpPr txBox="1"/>
          <p:nvPr/>
        </p:nvSpPr>
        <p:spPr>
          <a:xfrm>
            <a:off x="3628490" y="547491"/>
            <a:ext cx="1692598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Gesundheitstelefon 1450</a:t>
            </a:r>
          </a:p>
          <a:p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Ihre telefonische Gesundheitsberatung zeigt Ihnen rund um die Uhr den Weg zum richtigen Angebot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D4B04FF-AEA2-F608-3B51-08F74B9FB8DB}"/>
              </a:ext>
            </a:extLst>
          </p:cNvPr>
          <p:cNvSpPr txBox="1"/>
          <p:nvPr/>
        </p:nvSpPr>
        <p:spPr>
          <a:xfrm>
            <a:off x="2682265" y="3024482"/>
            <a:ext cx="17979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Hausärzt</a:t>
            </a: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*innen und Gesundheitszentren</a:t>
            </a:r>
          </a:p>
          <a:p>
            <a:pPr algn="r"/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sind Ihre erste Ansprechpartner*innen für alle gesundheitlichen Probleme, durch den Bereitschaftsdienst auch am Abend und am Wochenende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2FB01E-1978-F506-B390-EC3580FADEB0}"/>
              </a:ext>
            </a:extLst>
          </p:cNvPr>
          <p:cNvSpPr txBox="1"/>
          <p:nvPr/>
        </p:nvSpPr>
        <p:spPr>
          <a:xfrm>
            <a:off x="5488422" y="391486"/>
            <a:ext cx="1915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Krankenhaus</a:t>
            </a:r>
          </a:p>
          <a:p>
            <a:pPr algn="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(Ambulanz und Stationen)</a:t>
            </a:r>
          </a:p>
          <a:p>
            <a:pPr algn="r"/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Optimale Versorgung bei schweren Erkrankungen und Operationen, am besten mit Überweisung und Termin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8E4C2ED-CB55-03C2-4585-BCF080FBDC9C}"/>
              </a:ext>
            </a:extLst>
          </p:cNvPr>
          <p:cNvSpPr txBox="1"/>
          <p:nvPr/>
        </p:nvSpPr>
        <p:spPr>
          <a:xfrm>
            <a:off x="6958567" y="2264023"/>
            <a:ext cx="1915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Fachärzt</a:t>
            </a: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*innen und Facharztzentren</a:t>
            </a:r>
          </a:p>
          <a:p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Für spezielle und komplexere Beschwerden, am besten mit Überweisung und Termin</a:t>
            </a:r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4E58CD8C-2CA2-F25B-4C70-2F3E94D4CADE}"/>
              </a:ext>
            </a:extLst>
          </p:cNvPr>
          <p:cNvGrpSpPr/>
          <p:nvPr/>
        </p:nvGrpSpPr>
        <p:grpSpPr>
          <a:xfrm>
            <a:off x="7404056" y="798260"/>
            <a:ext cx="1128158" cy="1107996"/>
            <a:chOff x="7339924" y="810710"/>
            <a:chExt cx="1128158" cy="110799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9C0E22A-CA84-574E-10C0-B742555151B5}"/>
                </a:ext>
              </a:extLst>
            </p:cNvPr>
            <p:cNvSpPr/>
            <p:nvPr/>
          </p:nvSpPr>
          <p:spPr>
            <a:xfrm>
              <a:off x="7339924" y="810710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E77FD721-96B1-7FF3-6A24-12913BF4F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511902" y="903259"/>
              <a:ext cx="797034" cy="793275"/>
            </a:xfrm>
            <a:prstGeom prst="rect">
              <a:avLst/>
            </a:prstGeom>
          </p:spPr>
        </p:pic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D607E539-A9E2-DFD6-B8BB-396895B05CC9}"/>
              </a:ext>
            </a:extLst>
          </p:cNvPr>
          <p:cNvGrpSpPr/>
          <p:nvPr/>
        </p:nvGrpSpPr>
        <p:grpSpPr>
          <a:xfrm>
            <a:off x="1419004" y="2238936"/>
            <a:ext cx="1139899" cy="1139899"/>
            <a:chOff x="1460118" y="2251421"/>
            <a:chExt cx="1139899" cy="113989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3FB0CC-CA06-9A7E-CB1C-CBF1BE374ACD}"/>
                </a:ext>
              </a:extLst>
            </p:cNvPr>
            <p:cNvSpPr/>
            <p:nvPr/>
          </p:nvSpPr>
          <p:spPr>
            <a:xfrm>
              <a:off x="1460118" y="2251421"/>
              <a:ext cx="1139899" cy="1139899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157B8621-8276-B9FC-206D-06B163822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548258" y="2345066"/>
              <a:ext cx="958127" cy="953607"/>
            </a:xfrm>
            <a:prstGeom prst="rect">
              <a:avLst/>
            </a:prstGeom>
          </p:spPr>
        </p:pic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D3CCF29-E592-0552-907B-8FEFC849756A}"/>
              </a:ext>
            </a:extLst>
          </p:cNvPr>
          <p:cNvGrpSpPr/>
          <p:nvPr/>
        </p:nvGrpSpPr>
        <p:grpSpPr>
          <a:xfrm>
            <a:off x="3784590" y="1352258"/>
            <a:ext cx="1128158" cy="1107996"/>
            <a:chOff x="3783333" y="1342338"/>
            <a:chExt cx="1128158" cy="110799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E4F287B-0042-EE41-B3DA-DCD9593B1153}"/>
                </a:ext>
              </a:extLst>
            </p:cNvPr>
            <p:cNvSpPr/>
            <p:nvPr/>
          </p:nvSpPr>
          <p:spPr>
            <a:xfrm>
              <a:off x="3783333" y="1342338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50FA0132-11FF-D9E3-FC3B-DCBD8B0D5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3893786" y="1462599"/>
              <a:ext cx="909766" cy="905475"/>
            </a:xfrm>
            <a:prstGeom prst="rect">
              <a:avLst/>
            </a:prstGeom>
          </p:spPr>
        </p:pic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F86F7BE5-E857-5126-6F74-0EB9D8678D31}"/>
              </a:ext>
            </a:extLst>
          </p:cNvPr>
          <p:cNvGrpSpPr/>
          <p:nvPr/>
        </p:nvGrpSpPr>
        <p:grpSpPr>
          <a:xfrm>
            <a:off x="5820901" y="2125523"/>
            <a:ext cx="1128158" cy="1107996"/>
            <a:chOff x="5824784" y="2123831"/>
            <a:chExt cx="1128158" cy="110799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2A8C79F-96D8-BAA6-E614-6E948C0B272E}"/>
                </a:ext>
              </a:extLst>
            </p:cNvPr>
            <p:cNvSpPr/>
            <p:nvPr/>
          </p:nvSpPr>
          <p:spPr>
            <a:xfrm>
              <a:off x="5824784" y="2123831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8" name="Grafik 37">
              <a:extLst>
                <a:ext uri="{FF2B5EF4-FFF2-40B4-BE49-F238E27FC236}">
                  <a16:creationId xmlns:a16="http://schemas.microsoft.com/office/drawing/2014/main" id="{D1DC71FD-FB88-F568-AE80-3504DF908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5990543" y="2230076"/>
              <a:ext cx="873842" cy="873842"/>
            </a:xfrm>
            <a:prstGeom prst="rect">
              <a:avLst/>
            </a:prstGeom>
          </p:spPr>
        </p:pic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40DA4709-3A1B-BA38-2049-DAF5AA8E1D88}"/>
              </a:ext>
            </a:extLst>
          </p:cNvPr>
          <p:cNvGrpSpPr/>
          <p:nvPr/>
        </p:nvGrpSpPr>
        <p:grpSpPr>
          <a:xfrm>
            <a:off x="4514567" y="2985299"/>
            <a:ext cx="1128158" cy="1107996"/>
            <a:chOff x="4511663" y="2969119"/>
            <a:chExt cx="1128158" cy="110799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1FCD618-81FC-16FC-1F1F-AA0BBC81E447}"/>
                </a:ext>
              </a:extLst>
            </p:cNvPr>
            <p:cNvSpPr/>
            <p:nvPr/>
          </p:nvSpPr>
          <p:spPr>
            <a:xfrm>
              <a:off x="4511663" y="2969119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43" name="Grafik 42">
              <a:extLst>
                <a:ext uri="{FF2B5EF4-FFF2-40B4-BE49-F238E27FC236}">
                  <a16:creationId xmlns:a16="http://schemas.microsoft.com/office/drawing/2014/main" id="{F88CB842-0DE0-EFD6-B401-910593D0B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4656122" y="3086010"/>
              <a:ext cx="836839" cy="8328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001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0"/>
    </mc:Choice>
    <mc:Fallback xmlns=""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300"/>
                            </p:stCondLst>
                            <p:childTnLst>
                              <p:par>
                                <p:cTn id="4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6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13E96FD3-FCEE-FC18-26B0-525452F0317C}"/>
              </a:ext>
            </a:extLst>
          </p:cNvPr>
          <p:cNvSpPr/>
          <p:nvPr/>
        </p:nvSpPr>
        <p:spPr>
          <a:xfrm>
            <a:off x="351694" y="346282"/>
            <a:ext cx="8451436" cy="4449753"/>
          </a:xfrm>
          <a:prstGeom prst="roundRect">
            <a:avLst>
              <a:gd name="adj" fmla="val 52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F925F016-96DB-D39D-F403-D2146BCD2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1694" y="543003"/>
            <a:ext cx="8959139" cy="391278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101FFB5-C7C6-5F2E-6744-B189638902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1483" y="4382554"/>
            <a:ext cx="810429" cy="27601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F01CD193-9B29-ACE3-2EEE-2EFF604442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8864" y="2614191"/>
            <a:ext cx="369490" cy="42783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0921EBD4-86CC-B136-D288-22FFB6C53F3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r="14300"/>
          <a:stretch/>
        </p:blipFill>
        <p:spPr>
          <a:xfrm>
            <a:off x="596590" y="619285"/>
            <a:ext cx="2714881" cy="1449488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134EF283-EF72-D3F5-8394-E66344B1E1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43800" y="3223466"/>
            <a:ext cx="1459418" cy="1445585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C60D748-264A-8B83-DEC9-FD4A72C6F0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209936" y="4175555"/>
            <a:ext cx="2571138" cy="165424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C021261-12BE-92F9-92CD-7E8EB56EF67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467095" y="4445044"/>
            <a:ext cx="1487784" cy="24465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3C28846-E9D9-6B47-613E-46F32498BB64}"/>
              </a:ext>
            </a:extLst>
          </p:cNvPr>
          <p:cNvSpPr txBox="1"/>
          <p:nvPr/>
        </p:nvSpPr>
        <p:spPr>
          <a:xfrm>
            <a:off x="1330770" y="3378835"/>
            <a:ext cx="1316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Mein Beitrag für </a:t>
            </a:r>
            <a:b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meine Gesundheit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ED1DA60-0CE8-1158-1328-619BF81BE189}"/>
              </a:ext>
            </a:extLst>
          </p:cNvPr>
          <p:cNvSpPr txBox="1"/>
          <p:nvPr/>
        </p:nvSpPr>
        <p:spPr>
          <a:xfrm>
            <a:off x="3628490" y="547491"/>
            <a:ext cx="1692598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Gesundheitstelefon 1450</a:t>
            </a:r>
          </a:p>
          <a:p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Ihre telefonische Gesundheitsberatung zeigt Ihnen rund um die Uhr den Weg zum richtigen Angebot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D4B04FF-AEA2-F608-3B51-08F74B9FB8DB}"/>
              </a:ext>
            </a:extLst>
          </p:cNvPr>
          <p:cNvSpPr txBox="1"/>
          <p:nvPr/>
        </p:nvSpPr>
        <p:spPr>
          <a:xfrm>
            <a:off x="2682265" y="3024482"/>
            <a:ext cx="17979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Hausärzt</a:t>
            </a: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*innen und Gesundheitszentren</a:t>
            </a:r>
          </a:p>
          <a:p>
            <a:pPr algn="r"/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sind Ihre erste Ansprechpartner*innen für alle gesundheitlichen Probleme, durch den Bereitschaftsdienst auch am Abend und am Wochenende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2FB01E-1978-F506-B390-EC3580FADEB0}"/>
              </a:ext>
            </a:extLst>
          </p:cNvPr>
          <p:cNvSpPr txBox="1"/>
          <p:nvPr/>
        </p:nvSpPr>
        <p:spPr>
          <a:xfrm>
            <a:off x="5488422" y="391486"/>
            <a:ext cx="1915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Krankenhaus</a:t>
            </a:r>
          </a:p>
          <a:p>
            <a:pPr algn="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(Ambulanz und Stationen)</a:t>
            </a:r>
          </a:p>
          <a:p>
            <a:pPr algn="r"/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Optimale Versorgung bei schweren Erkrankungen und Operationen, am besten mit Überweisung und Termin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8E4C2ED-CB55-03C2-4585-BCF080FBDC9C}"/>
              </a:ext>
            </a:extLst>
          </p:cNvPr>
          <p:cNvSpPr txBox="1"/>
          <p:nvPr/>
        </p:nvSpPr>
        <p:spPr>
          <a:xfrm>
            <a:off x="6958567" y="2264023"/>
            <a:ext cx="1915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Fachärzt</a:t>
            </a: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*innen und Facharztzentren</a:t>
            </a:r>
          </a:p>
          <a:p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Für spezielle und komplexere Beschwerden, am besten mit Überweisung und Termin</a:t>
            </a:r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4E58CD8C-2CA2-F25B-4C70-2F3E94D4CADE}"/>
              </a:ext>
            </a:extLst>
          </p:cNvPr>
          <p:cNvGrpSpPr/>
          <p:nvPr/>
        </p:nvGrpSpPr>
        <p:grpSpPr>
          <a:xfrm>
            <a:off x="7404056" y="798260"/>
            <a:ext cx="1128158" cy="1107996"/>
            <a:chOff x="7339924" y="810710"/>
            <a:chExt cx="1128158" cy="110799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9C0E22A-CA84-574E-10C0-B742555151B5}"/>
                </a:ext>
              </a:extLst>
            </p:cNvPr>
            <p:cNvSpPr/>
            <p:nvPr/>
          </p:nvSpPr>
          <p:spPr>
            <a:xfrm>
              <a:off x="7339924" y="810710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E77FD721-96B1-7FF3-6A24-12913BF4F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511902" y="903259"/>
              <a:ext cx="797034" cy="793275"/>
            </a:xfrm>
            <a:prstGeom prst="rect">
              <a:avLst/>
            </a:prstGeom>
          </p:spPr>
        </p:pic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D607E539-A9E2-DFD6-B8BB-396895B05CC9}"/>
              </a:ext>
            </a:extLst>
          </p:cNvPr>
          <p:cNvGrpSpPr/>
          <p:nvPr/>
        </p:nvGrpSpPr>
        <p:grpSpPr>
          <a:xfrm>
            <a:off x="1419004" y="2238936"/>
            <a:ext cx="1139899" cy="1139899"/>
            <a:chOff x="1460118" y="2251421"/>
            <a:chExt cx="1139899" cy="113989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3FB0CC-CA06-9A7E-CB1C-CBF1BE374ACD}"/>
                </a:ext>
              </a:extLst>
            </p:cNvPr>
            <p:cNvSpPr/>
            <p:nvPr/>
          </p:nvSpPr>
          <p:spPr>
            <a:xfrm>
              <a:off x="1460118" y="2251421"/>
              <a:ext cx="1139899" cy="1139899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157B8621-8276-B9FC-206D-06B163822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548258" y="2345066"/>
              <a:ext cx="958127" cy="953607"/>
            </a:xfrm>
            <a:prstGeom prst="rect">
              <a:avLst/>
            </a:prstGeom>
          </p:spPr>
        </p:pic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D3CCF29-E592-0552-907B-8FEFC849756A}"/>
              </a:ext>
            </a:extLst>
          </p:cNvPr>
          <p:cNvGrpSpPr/>
          <p:nvPr/>
        </p:nvGrpSpPr>
        <p:grpSpPr>
          <a:xfrm>
            <a:off x="3784590" y="1352258"/>
            <a:ext cx="1128158" cy="1107996"/>
            <a:chOff x="3783333" y="1342338"/>
            <a:chExt cx="1128158" cy="110799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E4F287B-0042-EE41-B3DA-DCD9593B1153}"/>
                </a:ext>
              </a:extLst>
            </p:cNvPr>
            <p:cNvSpPr/>
            <p:nvPr/>
          </p:nvSpPr>
          <p:spPr>
            <a:xfrm>
              <a:off x="3783333" y="1342338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50FA0132-11FF-D9E3-FC3B-DCBD8B0D5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3893786" y="1462599"/>
              <a:ext cx="909766" cy="905475"/>
            </a:xfrm>
            <a:prstGeom prst="rect">
              <a:avLst/>
            </a:prstGeom>
          </p:spPr>
        </p:pic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F86F7BE5-E857-5126-6F74-0EB9D8678D31}"/>
              </a:ext>
            </a:extLst>
          </p:cNvPr>
          <p:cNvGrpSpPr/>
          <p:nvPr/>
        </p:nvGrpSpPr>
        <p:grpSpPr>
          <a:xfrm>
            <a:off x="5820901" y="2125523"/>
            <a:ext cx="1128158" cy="1107996"/>
            <a:chOff x="5824784" y="2123831"/>
            <a:chExt cx="1128158" cy="110799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2A8C79F-96D8-BAA6-E614-6E948C0B272E}"/>
                </a:ext>
              </a:extLst>
            </p:cNvPr>
            <p:cNvSpPr/>
            <p:nvPr/>
          </p:nvSpPr>
          <p:spPr>
            <a:xfrm>
              <a:off x="5824784" y="2123831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8" name="Grafik 37">
              <a:extLst>
                <a:ext uri="{FF2B5EF4-FFF2-40B4-BE49-F238E27FC236}">
                  <a16:creationId xmlns:a16="http://schemas.microsoft.com/office/drawing/2014/main" id="{D1DC71FD-FB88-F568-AE80-3504DF908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5990543" y="2230076"/>
              <a:ext cx="873842" cy="873842"/>
            </a:xfrm>
            <a:prstGeom prst="rect">
              <a:avLst/>
            </a:prstGeom>
          </p:spPr>
        </p:pic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40DA4709-3A1B-BA38-2049-DAF5AA8E1D88}"/>
              </a:ext>
            </a:extLst>
          </p:cNvPr>
          <p:cNvGrpSpPr/>
          <p:nvPr/>
        </p:nvGrpSpPr>
        <p:grpSpPr>
          <a:xfrm>
            <a:off x="4514567" y="2985299"/>
            <a:ext cx="1128158" cy="1107996"/>
            <a:chOff x="4511663" y="2969119"/>
            <a:chExt cx="1128158" cy="110799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1FCD618-81FC-16FC-1F1F-AA0BBC81E447}"/>
                </a:ext>
              </a:extLst>
            </p:cNvPr>
            <p:cNvSpPr/>
            <p:nvPr/>
          </p:nvSpPr>
          <p:spPr>
            <a:xfrm>
              <a:off x="4511663" y="2969119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43" name="Grafik 42">
              <a:extLst>
                <a:ext uri="{FF2B5EF4-FFF2-40B4-BE49-F238E27FC236}">
                  <a16:creationId xmlns:a16="http://schemas.microsoft.com/office/drawing/2014/main" id="{F88CB842-0DE0-EFD6-B401-910593D0B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4656122" y="3086010"/>
              <a:ext cx="836839" cy="8328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2970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300"/>
                            </p:stCondLst>
                            <p:childTnLst>
                              <p:par>
                                <p:cTn id="4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6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13E96FD3-FCEE-FC18-26B0-525452F0317C}"/>
              </a:ext>
            </a:extLst>
          </p:cNvPr>
          <p:cNvSpPr/>
          <p:nvPr/>
        </p:nvSpPr>
        <p:spPr>
          <a:xfrm>
            <a:off x="351694" y="346282"/>
            <a:ext cx="8451436" cy="4449753"/>
          </a:xfrm>
          <a:prstGeom prst="roundRect">
            <a:avLst>
              <a:gd name="adj" fmla="val 52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F925F016-96DB-D39D-F403-D2146BCD2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1694" y="543003"/>
            <a:ext cx="8959139" cy="391278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101FFB5-C7C6-5F2E-6744-B189638902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1483" y="4382554"/>
            <a:ext cx="810429" cy="27601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F01CD193-9B29-ACE3-2EEE-2EFF604442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8864" y="2614191"/>
            <a:ext cx="369490" cy="42783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0921EBD4-86CC-B136-D288-22FFB6C53F3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r="14300"/>
          <a:stretch/>
        </p:blipFill>
        <p:spPr>
          <a:xfrm>
            <a:off x="596590" y="619285"/>
            <a:ext cx="2714881" cy="1449488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134EF283-EF72-D3F5-8394-E66344B1E1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43800" y="3223466"/>
            <a:ext cx="1459418" cy="1445585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C60D748-264A-8B83-DEC9-FD4A72C6F0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209936" y="4175555"/>
            <a:ext cx="2571138" cy="165424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C021261-12BE-92F9-92CD-7E8EB56EF67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467095" y="4445044"/>
            <a:ext cx="1487784" cy="24465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3C28846-E9D9-6B47-613E-46F32498BB64}"/>
              </a:ext>
            </a:extLst>
          </p:cNvPr>
          <p:cNvSpPr txBox="1"/>
          <p:nvPr/>
        </p:nvSpPr>
        <p:spPr>
          <a:xfrm>
            <a:off x="1330770" y="3378835"/>
            <a:ext cx="1316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Mein Beitrag für </a:t>
            </a:r>
            <a:b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meine Gesundheit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ED1DA60-0CE8-1158-1328-619BF81BE189}"/>
              </a:ext>
            </a:extLst>
          </p:cNvPr>
          <p:cNvSpPr txBox="1"/>
          <p:nvPr/>
        </p:nvSpPr>
        <p:spPr>
          <a:xfrm>
            <a:off x="3628490" y="547491"/>
            <a:ext cx="1692598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Gesundheitstelefon 1450</a:t>
            </a:r>
          </a:p>
          <a:p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Ihre telefonische Gesundheitsberatung zeigt Ihnen rund um die Uhr den Weg zum richtigen Angebot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D4B04FF-AEA2-F608-3B51-08F74B9FB8DB}"/>
              </a:ext>
            </a:extLst>
          </p:cNvPr>
          <p:cNvSpPr txBox="1"/>
          <p:nvPr/>
        </p:nvSpPr>
        <p:spPr>
          <a:xfrm>
            <a:off x="2682265" y="3024482"/>
            <a:ext cx="17979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Hausärzt</a:t>
            </a: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*innen und Gesundheitszentren</a:t>
            </a:r>
          </a:p>
          <a:p>
            <a:pPr algn="r"/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sind Ihre erste Ansprechpartner*innen für alle gesundheitlichen Probleme, durch den Bereitschaftsdienst auch am Abend und am Wochenende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2FB01E-1978-F506-B390-EC3580FADEB0}"/>
              </a:ext>
            </a:extLst>
          </p:cNvPr>
          <p:cNvSpPr txBox="1"/>
          <p:nvPr/>
        </p:nvSpPr>
        <p:spPr>
          <a:xfrm>
            <a:off x="5488422" y="391486"/>
            <a:ext cx="1915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Krankenhaus</a:t>
            </a:r>
          </a:p>
          <a:p>
            <a:pPr algn="r"/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(Ambulanz und Stationen)</a:t>
            </a:r>
          </a:p>
          <a:p>
            <a:pPr algn="r"/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Optimale Versorgung bei schweren Erkrankungen und Operationen, am besten mit Überweisung und Termin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8E4C2ED-CB55-03C2-4585-BCF080FBDC9C}"/>
              </a:ext>
            </a:extLst>
          </p:cNvPr>
          <p:cNvSpPr txBox="1"/>
          <p:nvPr/>
        </p:nvSpPr>
        <p:spPr>
          <a:xfrm>
            <a:off x="6958567" y="2264023"/>
            <a:ext cx="1915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Fachärzt</a:t>
            </a:r>
            <a:r>
              <a:rPr lang="de-DE" sz="105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*innen und Facharztzentren</a:t>
            </a:r>
          </a:p>
          <a:p>
            <a:r>
              <a:rPr lang="de-DE" sz="9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Für spezielle und komplexere Beschwerden, am besten mit Überweisung und Termin</a:t>
            </a:r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4E58CD8C-2CA2-F25B-4C70-2F3E94D4CADE}"/>
              </a:ext>
            </a:extLst>
          </p:cNvPr>
          <p:cNvGrpSpPr/>
          <p:nvPr/>
        </p:nvGrpSpPr>
        <p:grpSpPr>
          <a:xfrm>
            <a:off x="7404056" y="798260"/>
            <a:ext cx="1128158" cy="1107996"/>
            <a:chOff x="7339924" y="810710"/>
            <a:chExt cx="1128158" cy="110799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9C0E22A-CA84-574E-10C0-B742555151B5}"/>
                </a:ext>
              </a:extLst>
            </p:cNvPr>
            <p:cNvSpPr/>
            <p:nvPr/>
          </p:nvSpPr>
          <p:spPr>
            <a:xfrm>
              <a:off x="7339924" y="810710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E77FD721-96B1-7FF3-6A24-12913BF4F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511902" y="903259"/>
              <a:ext cx="797034" cy="793275"/>
            </a:xfrm>
            <a:prstGeom prst="rect">
              <a:avLst/>
            </a:prstGeom>
          </p:spPr>
        </p:pic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D607E539-A9E2-DFD6-B8BB-396895B05CC9}"/>
              </a:ext>
            </a:extLst>
          </p:cNvPr>
          <p:cNvGrpSpPr/>
          <p:nvPr/>
        </p:nvGrpSpPr>
        <p:grpSpPr>
          <a:xfrm>
            <a:off x="1419004" y="2238936"/>
            <a:ext cx="1139899" cy="1139899"/>
            <a:chOff x="1460118" y="2251421"/>
            <a:chExt cx="1139899" cy="113989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3FB0CC-CA06-9A7E-CB1C-CBF1BE374ACD}"/>
                </a:ext>
              </a:extLst>
            </p:cNvPr>
            <p:cNvSpPr/>
            <p:nvPr/>
          </p:nvSpPr>
          <p:spPr>
            <a:xfrm>
              <a:off x="1460118" y="2251421"/>
              <a:ext cx="1139899" cy="1139899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157B8621-8276-B9FC-206D-06B163822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548258" y="2345066"/>
              <a:ext cx="958127" cy="953607"/>
            </a:xfrm>
            <a:prstGeom prst="rect">
              <a:avLst/>
            </a:prstGeom>
          </p:spPr>
        </p:pic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D3CCF29-E592-0552-907B-8FEFC849756A}"/>
              </a:ext>
            </a:extLst>
          </p:cNvPr>
          <p:cNvGrpSpPr/>
          <p:nvPr/>
        </p:nvGrpSpPr>
        <p:grpSpPr>
          <a:xfrm>
            <a:off x="3784590" y="1352258"/>
            <a:ext cx="1128158" cy="1107996"/>
            <a:chOff x="3783333" y="1342338"/>
            <a:chExt cx="1128158" cy="110799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E4F287B-0042-EE41-B3DA-DCD9593B1153}"/>
                </a:ext>
              </a:extLst>
            </p:cNvPr>
            <p:cNvSpPr/>
            <p:nvPr/>
          </p:nvSpPr>
          <p:spPr>
            <a:xfrm>
              <a:off x="3783333" y="1342338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50FA0132-11FF-D9E3-FC3B-DCBD8B0D5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3893786" y="1462599"/>
              <a:ext cx="909766" cy="905475"/>
            </a:xfrm>
            <a:prstGeom prst="rect">
              <a:avLst/>
            </a:prstGeom>
          </p:spPr>
        </p:pic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F86F7BE5-E857-5126-6F74-0EB9D8678D31}"/>
              </a:ext>
            </a:extLst>
          </p:cNvPr>
          <p:cNvGrpSpPr/>
          <p:nvPr/>
        </p:nvGrpSpPr>
        <p:grpSpPr>
          <a:xfrm>
            <a:off x="5820901" y="2125523"/>
            <a:ext cx="1128158" cy="1107996"/>
            <a:chOff x="5824784" y="2123831"/>
            <a:chExt cx="1128158" cy="110799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2A8C79F-96D8-BAA6-E614-6E948C0B272E}"/>
                </a:ext>
              </a:extLst>
            </p:cNvPr>
            <p:cNvSpPr/>
            <p:nvPr/>
          </p:nvSpPr>
          <p:spPr>
            <a:xfrm>
              <a:off x="5824784" y="2123831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8" name="Grafik 37">
              <a:extLst>
                <a:ext uri="{FF2B5EF4-FFF2-40B4-BE49-F238E27FC236}">
                  <a16:creationId xmlns:a16="http://schemas.microsoft.com/office/drawing/2014/main" id="{D1DC71FD-FB88-F568-AE80-3504DF908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5990543" y="2230076"/>
              <a:ext cx="873842" cy="873842"/>
            </a:xfrm>
            <a:prstGeom prst="rect">
              <a:avLst/>
            </a:prstGeom>
          </p:spPr>
        </p:pic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40DA4709-3A1B-BA38-2049-DAF5AA8E1D88}"/>
              </a:ext>
            </a:extLst>
          </p:cNvPr>
          <p:cNvGrpSpPr/>
          <p:nvPr/>
        </p:nvGrpSpPr>
        <p:grpSpPr>
          <a:xfrm>
            <a:off x="4514567" y="2985299"/>
            <a:ext cx="1128158" cy="1107996"/>
            <a:chOff x="4511663" y="2969119"/>
            <a:chExt cx="1128158" cy="110799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1FCD618-81FC-16FC-1F1F-AA0BBC81E447}"/>
                </a:ext>
              </a:extLst>
            </p:cNvPr>
            <p:cNvSpPr/>
            <p:nvPr/>
          </p:nvSpPr>
          <p:spPr>
            <a:xfrm>
              <a:off x="4511663" y="2969119"/>
              <a:ext cx="1128158" cy="1107996"/>
            </a:xfrm>
            <a:prstGeom prst="ellipse">
              <a:avLst/>
            </a:prstGeom>
            <a:solidFill>
              <a:srgbClr val="009EB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43" name="Grafik 42">
              <a:extLst>
                <a:ext uri="{FF2B5EF4-FFF2-40B4-BE49-F238E27FC236}">
                  <a16:creationId xmlns:a16="http://schemas.microsoft.com/office/drawing/2014/main" id="{F88CB842-0DE0-EFD6-B401-910593D0B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4656122" y="3086010"/>
              <a:ext cx="836839" cy="8328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357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300"/>
                            </p:stCondLst>
                            <p:childTnLst>
                              <p:par>
                                <p:cTn id="4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255</Words>
  <Application>Microsoft Macintosh PowerPoint</Application>
  <PresentationFormat>Bildschirmpräsentation (16:9)</PresentationFormat>
  <Paragraphs>33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Stefanie Kasak</dc:creator>
  <cp:lastModifiedBy>Stefanie Kasak</cp:lastModifiedBy>
  <cp:revision>12</cp:revision>
  <dcterms:created xsi:type="dcterms:W3CDTF">2022-09-23T11:40:23Z</dcterms:created>
  <dcterms:modified xsi:type="dcterms:W3CDTF">2022-09-29T11:43:39Z</dcterms:modified>
</cp:coreProperties>
</file>